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9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0" r:id="rId7"/>
    <p:sldId id="268" r:id="rId8"/>
    <p:sldId id="271" r:id="rId9"/>
    <p:sldId id="269" r:id="rId10"/>
    <p:sldId id="272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92" autoAdjust="0"/>
  </p:normalViewPr>
  <p:slideViewPr>
    <p:cSldViewPr snapToGrid="0">
      <p:cViewPr varScale="1">
        <p:scale>
          <a:sx n="66" d="100"/>
          <a:sy n="66" d="100"/>
        </p:scale>
        <p:origin x="16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2392-362F-44D5-81BD-C73A5E8F02CA}" type="datetimeFigureOut">
              <a:rPr lang="ru-RU" smtClean="0"/>
              <a:t>03.06.2022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EDB7-6F70-4EBD-99A1-49C3EF8F7B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1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вашему вниманию доклад на тему </a:t>
            </a:r>
            <a:r>
              <a:rPr lang="en-US" dirty="0"/>
              <a:t>“</a:t>
            </a:r>
            <a:r>
              <a:rPr lang="ru-RU" dirty="0"/>
              <a:t>Моделирование распространения трещин в керамике из гидроксиапатита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5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0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 ходе проделанной работы была создана компьютерная модель керамического материала состоящего только из </a:t>
            </a:r>
            <a:r>
              <a:rPr lang="ru-RU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 без добавления МУНТ.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effectLst/>
                <a:ea typeface="Times New Roman" panose="02020603050405020304" pitchFamily="18" charset="0"/>
              </a:rPr>
              <a:t>Так же был смоделирован процесс разрушения данной керамики, в частности, моделирование распространения трещин под воздействием внешних нагрузок.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98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данным Росстата за 2021 год, большое количество людей страдает костными заболеваниями, сопровождаемые повреждениями костных тканей.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Всё это приводит к необходимости хирургического вмешательства с последующим внедрением имплантатов для реконструкции костных тканей и замещения костных дефектов. Материал такого назначения должен быть биоактивен и биосовместим с костными тканями человека.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наиболее перспективным и приоритетным путем создания новых биоматериалов для костных имплантатов является использование гидроксиапатита. Этот материал является схожим по химическому составу с костной тканью. Он является основной минеральной составляющей костей (около 50%) и зубов (около 96% в эмали).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основными недостатками имплантата из ГА или покрытий ГА являются их плохая вязкость разрушения и износостойкость.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Механические свойства ГА могут быть улучшены за счёт усиления некоторыми вторичными материалами, например, углеродными нанотрубками (УНТ), имеющие высокую прочность.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Группой ученых </a:t>
            </a:r>
            <a:r>
              <a:rPr lang="ru-RU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Института физики прочности и материаловедения СО РАН </a:t>
            </a:r>
            <a:r>
              <a:rPr lang="ru-RU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г.Томска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получена композитная керамика на основе ГА с добавлением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многостенных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УНТ, которые использовались в качестве упрочняющих добавок. Показано, что добавление нанотрубок в содержании до 0.5 масс.% позволяют повысить прочность и твердость керамики ГА, однако,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повышают незначительно.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6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для определения оптимальных прочностных характеристик таких композитов, необходимо создание большего количества образцов с варьированием концентраций нанотрубок.</a:t>
            </a:r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Однако, этот процесс может быть затруднительным с экспериментальной точки зрения. Эффективнее сначала построить модель материала и провести испытания механических свойств полученной модели, которую можно использовать в качестве дополнительного инструмента, позволяющего снизить количество проводимых экспериментальных процедур.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данной работы построение компьютерной модели керамического материала, состоящего из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гидроксиапатитовой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без добавления нанотрубок, а также моделирование процесса разрушения данной керамики, в частности, моделирование распространения трещин под воздействием внешних нагрузок,  в зависимости от количества содержащихся пор в образце, так как пористость оказывает влияние на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44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было проведено в программном пакете COMSOL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Multiphysics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программное обеспечение (ПО) для анализа конечных элементов, решения и моделирования различных задач физики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мультифизики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COMSOL анализ реализован с помощью метода конечных элементов (МКЭ).  ПО, использующее МКЭ, предоставляет широкий спектр возможностей моделирования для контроля сложности и точности анализа системы. Как правило, чем больше элементов в сетке, тем точнее решение дискретизированной задачи. Таким образом, можно увеличить концентрацию элементов в местах предполагаемой деформации или изгиба, или наоборот, уменьшить количество элементов для уменьшения вычислений.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21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была построена 2D модель образца для снижения времени расчетов. Структура образца задана с использованием встроенных инструментов задания геометрии, с помощью которых были определены габариты образца, количество, размер и расположение пор. При построении модели образца была выделена область вдоль предположительной траектории распространения трещин для увеличения концентрации сетки в ней. В модели образца был задан материал Ca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(PO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(OH)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Calcium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hydroxyapatite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взятый из встроенной библиотеки, а для расчетов механических свойств материала были определены модуль Юнга 80 ГПа и коэффициент Пуассона 0.2.  Про сетку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807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14BB-D306-47F8-829A-AF9EAA72BF20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916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41772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4125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76001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E04F-0B42-4507-9D37-46575BDF8CD4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50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60967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632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AE4-3D9E-4C23-A186-B9026FE64B01}" type="datetime1">
              <a:rPr lang="ru-RU" smtClean="0"/>
              <a:t>03.06.2022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13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EE7-CA9B-4D68-B55F-C929B50FF830}" type="datetime1">
              <a:rPr lang="ru-RU" smtClean="0"/>
              <a:t>03.06.2022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49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9537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329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B80834-7040-4C72-885A-9E69F28F35B7}" type="datetime1">
              <a:rPr lang="ru-RU" smtClean="0"/>
              <a:t>03.06.2022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5486" y="2511871"/>
            <a:ext cx="7513028" cy="211126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МОДЕЛИРОВАНИЕ РАСПРОСТРАНЕНИЯ ТРЕЩИН В КЕРАМИКЕ ИЗ ГИДРОКСИАПАТИТА</a:t>
            </a:r>
            <a:br>
              <a:rPr lang="ru-RU" sz="1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2700" dirty="0">
                <a:effectLst/>
              </a:rPr>
            </a:br>
            <a:r>
              <a:rPr lang="ru-RU" sz="2700" dirty="0"/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005997" y="5585407"/>
            <a:ext cx="1246309" cy="3362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50" dirty="0"/>
              <a:t>Томск 2022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F844E-E2B4-439A-84A3-69B6AD989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1" y="984364"/>
            <a:ext cx="3490729" cy="916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37D471-D826-43D0-91C4-83345E3D3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10" y="1120008"/>
            <a:ext cx="2617474" cy="518849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4758C45-5A36-4AC5-A5EB-D7C902032AB6}"/>
              </a:ext>
            </a:extLst>
          </p:cNvPr>
          <p:cNvSpPr txBox="1">
            <a:spLocks/>
          </p:cNvSpPr>
          <p:nvPr/>
        </p:nvSpPr>
        <p:spPr>
          <a:xfrm>
            <a:off x="409790" y="3465157"/>
            <a:ext cx="6427430" cy="776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500" dirty="0"/>
              <a:t>Презентация к докладу </a:t>
            </a:r>
          </a:p>
          <a:p>
            <a:pPr algn="l" fontAlgn="base"/>
            <a:r>
              <a:rPr lang="ru-RU" sz="1500" b="1" dirty="0"/>
              <a:t>«Научная сессия ТУСУР – 2022»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63158-2272-4016-BA50-4F828CEF449A}"/>
              </a:ext>
            </a:extLst>
          </p:cNvPr>
          <p:cNvSpPr txBox="1"/>
          <p:nvPr/>
        </p:nvSpPr>
        <p:spPr>
          <a:xfrm>
            <a:off x="409790" y="4346131"/>
            <a:ext cx="3267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Докладчик</a:t>
            </a:r>
            <a:r>
              <a:rPr lang="en-US" sz="1350" dirty="0"/>
              <a:t>:</a:t>
            </a:r>
            <a:r>
              <a:rPr lang="ru-RU" sz="1350" dirty="0"/>
              <a:t> Г.В. Белоус, студент каф. КСУП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0645A4-CCF4-4B82-9838-4549BDE102E9}"/>
              </a:ext>
            </a:extLst>
          </p:cNvPr>
          <p:cNvSpPr txBox="1"/>
          <p:nvPr/>
        </p:nvSpPr>
        <p:spPr>
          <a:xfrm>
            <a:off x="409789" y="4640773"/>
            <a:ext cx="69660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Соавторы</a:t>
            </a:r>
            <a:r>
              <a:rPr lang="en-US" sz="1350" dirty="0"/>
              <a:t>:</a:t>
            </a:r>
            <a:r>
              <a:rPr lang="ru-RU" sz="1350" dirty="0"/>
              <a:t> Д.Д. Скоробогатов, студент каф. КСУП, А.Е. Резванова, </a:t>
            </a:r>
            <a:r>
              <a:rPr lang="ru-RU" sz="1350" dirty="0" err="1"/>
              <a:t>мнс</a:t>
            </a:r>
            <a:r>
              <a:rPr lang="ru-RU" sz="1350" dirty="0"/>
              <a:t> </a:t>
            </a:r>
            <a:r>
              <a:rPr lang="ru-RU" sz="1350" dirty="0" err="1"/>
              <a:t>ЛМИиФ</a:t>
            </a:r>
            <a:r>
              <a:rPr lang="ru-RU" sz="1350" dirty="0"/>
              <a:t> ИФПМ СО РАН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9EC36-E527-4C8B-AF6E-CD50476F602B}"/>
              </a:ext>
            </a:extLst>
          </p:cNvPr>
          <p:cNvSpPr txBox="1"/>
          <p:nvPr/>
        </p:nvSpPr>
        <p:spPr>
          <a:xfrm>
            <a:off x="409790" y="4917772"/>
            <a:ext cx="4501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Руководитель</a:t>
            </a:r>
            <a:r>
              <a:rPr lang="en-US" sz="1350" dirty="0"/>
              <a:t>: </a:t>
            </a:r>
            <a:r>
              <a:rPr lang="ru-RU" sz="1350" dirty="0"/>
              <a:t>А.Н. Пономарев, </a:t>
            </a:r>
            <a:r>
              <a:rPr lang="ru-RU" sz="1350" dirty="0" err="1"/>
              <a:t>к.ф-м.н</a:t>
            </a:r>
            <a:r>
              <a:rPr lang="ru-RU" sz="1350" dirty="0"/>
              <a:t>., доцент каф. КСУП</a:t>
            </a:r>
          </a:p>
        </p:txBody>
      </p:sp>
    </p:spTree>
    <p:extLst>
      <p:ext uri="{BB962C8B-B14F-4D97-AF65-F5344CB8AC3E}">
        <p14:creationId xmlns:p14="http://schemas.microsoft.com/office/powerpoint/2010/main" val="170403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10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129725" y="540835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Компьютерная модель керамического материала ГА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29A877-7B6E-4174-B0A2-D669BAF97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8" y="1901481"/>
            <a:ext cx="2601281" cy="29728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BEDDF-4D71-454E-9A2A-0C44A2FB7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62" y="1883295"/>
            <a:ext cx="2617194" cy="29910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EBE29B-9EAA-4DD3-9BAD-B7523133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96" y="1883325"/>
            <a:ext cx="2617194" cy="299107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9D9018-A348-40FB-8BFA-6B85483C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56" y="1901481"/>
            <a:ext cx="2605718" cy="2977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861707" y="4928061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799826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4975331" y="4931298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6976604" y="492806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114915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349" y="986021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4134" y="1727689"/>
            <a:ext cx="8124092" cy="3870446"/>
          </a:xfrm>
        </p:spPr>
        <p:txBody>
          <a:bodyPr>
            <a:normAutofit/>
          </a:bodyPr>
          <a:lstStyle/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1. Создана компьютерная </a:t>
            </a:r>
            <a:r>
              <a:rPr lang="en-US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2D 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модель структуры керамического материала, состоящего из </a:t>
            </a:r>
            <a:r>
              <a:rPr lang="ru-RU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effectLst/>
                <a:ea typeface="Times New Roman" panose="02020603050405020304" pitchFamily="18" charset="0"/>
              </a:rPr>
              <a:t>2. </a:t>
            </a:r>
            <a:r>
              <a:rPr lang="ru-RU" sz="21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Смоделирован процесс распространения трещин в керамике под воздействием внешних нагрузок.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sz="2100" dirty="0">
              <a:effectLst/>
              <a:ea typeface="Times New Roman" panose="02020603050405020304" pitchFamily="18" charset="0"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39878E-4797-4E89-AAE3-B71966C0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11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337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48" y="2124853"/>
            <a:ext cx="7765322" cy="588396"/>
          </a:xfrm>
        </p:spPr>
        <p:txBody>
          <a:bodyPr>
            <a:normAutofit/>
          </a:bodyPr>
          <a:lstStyle/>
          <a:p>
            <a:pPr marL="27675" indent="0" algn="ctr">
              <a:buNone/>
            </a:pPr>
            <a:r>
              <a:rPr lang="ru-RU" sz="3300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BF202C-4267-4C64-9B55-FFCDF761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12</a:t>
            </a:fld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51" y="2713249"/>
            <a:ext cx="2950697" cy="34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921405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Актуальность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E4E22-9FE9-4B3B-AC71-EC573F2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2</a:t>
            </a:fld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47CCB8-2885-4411-AE97-08EA673A7C62}"/>
              </a:ext>
            </a:extLst>
          </p:cNvPr>
          <p:cNvSpPr/>
          <p:nvPr/>
        </p:nvSpPr>
        <p:spPr>
          <a:xfrm>
            <a:off x="5138190" y="5319001"/>
            <a:ext cx="29816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Пример костно-мышечного заболевания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BDE17-B491-47DF-9EC3-6CE733F0A62D}"/>
              </a:ext>
            </a:extLst>
          </p:cNvPr>
          <p:cNvSpPr/>
          <p:nvPr/>
        </p:nvSpPr>
        <p:spPr>
          <a:xfrm>
            <a:off x="1201467" y="5594982"/>
            <a:ext cx="249193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Отчёт Росстат за 2021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9D3AC5-64C2-41D3-BD69-DD1F50A7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13" y="1927099"/>
            <a:ext cx="3515806" cy="33919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1F5049-2D02-413E-A011-9BA82226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5" y="1775184"/>
            <a:ext cx="4405505" cy="38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2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02123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>
                <a:effectLst/>
              </a:rPr>
              <a:t>Гидроксиапатит(ГА)</a:t>
            </a:r>
            <a:endParaRPr lang="en-US" sz="3300" dirty="0">
              <a:effectLst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9DFE5B1-B0A0-43EF-B9CC-8DFF861D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41" y="1738182"/>
            <a:ext cx="7975917" cy="1038134"/>
          </a:xfrm>
        </p:spPr>
        <p:txBody>
          <a:bodyPr>
            <a:noAutofit/>
          </a:bodyPr>
          <a:lstStyle/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ГА является основным компонентом кости.</a:t>
            </a:r>
          </a:p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Основными недостатками имплантата ГА являются их плохая вязкость разрушения и износостойкость.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F5302C-C50A-48A3-ADB9-99AD534A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3</a:t>
            </a:fld>
            <a:endParaRPr lang="ru-RU" sz="2800" dirty="0"/>
          </a:p>
        </p:txBody>
      </p:sp>
      <p:pic>
        <p:nvPicPr>
          <p:cNvPr id="5" name="image9.jpeg">
            <a:extLst>
              <a:ext uri="{FF2B5EF4-FFF2-40B4-BE49-F238E27FC236}">
                <a16:creationId xmlns:a16="http://schemas.microsoft.com/office/drawing/2014/main" id="{7029573A-17A3-4007-BCF4-AC93988EE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6548" y="4160185"/>
            <a:ext cx="854869" cy="1284446"/>
          </a:xfrm>
          <a:prstGeom prst="rect">
            <a:avLst/>
          </a:prstGeom>
        </p:spPr>
      </p:pic>
      <p:pic>
        <p:nvPicPr>
          <p:cNvPr id="6" name="image10.jpeg">
            <a:extLst>
              <a:ext uri="{FF2B5EF4-FFF2-40B4-BE49-F238E27FC236}">
                <a16:creationId xmlns:a16="http://schemas.microsoft.com/office/drawing/2014/main" id="{17FC65DB-A841-4FC5-8221-F7CFF2779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681" y="4161137"/>
            <a:ext cx="1338263" cy="1282541"/>
          </a:xfrm>
          <a:prstGeom prst="rect">
            <a:avLst/>
          </a:prstGeom>
        </p:spPr>
      </p:pic>
      <p:pic>
        <p:nvPicPr>
          <p:cNvPr id="7" name="image11.jpeg">
            <a:extLst>
              <a:ext uri="{FF2B5EF4-FFF2-40B4-BE49-F238E27FC236}">
                <a16:creationId xmlns:a16="http://schemas.microsoft.com/office/drawing/2014/main" id="{D27D00ED-302A-4916-806C-F7B36A91F7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691" y="2710410"/>
            <a:ext cx="1931093" cy="14371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2CBCB1-1858-415B-8CC5-B40E66D6AEC6}"/>
              </a:ext>
            </a:extLst>
          </p:cNvPr>
          <p:cNvSpPr/>
          <p:nvPr/>
        </p:nvSpPr>
        <p:spPr>
          <a:xfrm>
            <a:off x="248250" y="5412681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Различные формы ГА</a:t>
            </a:r>
          </a:p>
        </p:txBody>
      </p:sp>
      <p:pic>
        <p:nvPicPr>
          <p:cNvPr id="11" name="image15.jpeg">
            <a:extLst>
              <a:ext uri="{FF2B5EF4-FFF2-40B4-BE49-F238E27FC236}">
                <a16:creationId xmlns:a16="http://schemas.microsoft.com/office/drawing/2014/main" id="{FE4AAC91-9429-431A-BE04-2394D115E2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5227" y="2987306"/>
            <a:ext cx="2266730" cy="174997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5B8265-6B05-44B1-B060-9348B1F58EDB}"/>
              </a:ext>
            </a:extLst>
          </p:cNvPr>
          <p:cNvSpPr/>
          <p:nvPr/>
        </p:nvSpPr>
        <p:spPr>
          <a:xfrm>
            <a:off x="2615592" y="4736238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Пористая ГА керамика</a:t>
            </a:r>
          </a:p>
        </p:txBody>
      </p:sp>
      <p:pic>
        <p:nvPicPr>
          <p:cNvPr id="13" name="Рисунок 12" descr="структура кости 2">
            <a:extLst>
              <a:ext uri="{FF2B5EF4-FFF2-40B4-BE49-F238E27FC236}">
                <a16:creationId xmlns:a16="http://schemas.microsoft.com/office/drawing/2014/main" id="{DF3215B6-3AA6-4970-A193-3562C3518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42" y="2768346"/>
            <a:ext cx="3933838" cy="2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9F24B-B262-4D57-9E4A-5BA6CE8FC9FC}"/>
              </a:ext>
            </a:extLst>
          </p:cNvPr>
          <p:cNvSpPr txBox="1"/>
          <p:nvPr/>
        </p:nvSpPr>
        <p:spPr>
          <a:xfrm>
            <a:off x="5132900" y="4858470"/>
            <a:ext cx="37381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  <a:ea typeface="Calibri" panose="020F0502020204030204" pitchFamily="34" charset="0"/>
              </a:rPr>
              <a:t>Иерархическая структура человеческой кости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26512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8932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Улучшение свойств 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5E1FE8-5AD3-46CD-9117-40AFCDDDBD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67" y="1916326"/>
            <a:ext cx="1906405" cy="3328646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732496-5554-4115-8474-CF580927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4</a:t>
            </a:fld>
            <a:endParaRPr lang="ru-RU" sz="2800" dirty="0"/>
          </a:p>
        </p:txBody>
      </p:sp>
      <p:pic>
        <p:nvPicPr>
          <p:cNvPr id="8" name="Рисунок 7" descr="Углеродные нанотрубки, их свойства, структура и применение">
            <a:extLst>
              <a:ext uri="{FF2B5EF4-FFF2-40B4-BE49-F238E27FC236}">
                <a16:creationId xmlns:a16="http://schemas.microsoft.com/office/drawing/2014/main" id="{E0E00BE4-C5B1-41A6-9C94-33A972B4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29" y="2508259"/>
            <a:ext cx="2581367" cy="1841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43410-A930-40DD-9CEE-D1008DD5EB9E}"/>
              </a:ext>
            </a:extLst>
          </p:cNvPr>
          <p:cNvSpPr txBox="1"/>
          <p:nvPr/>
        </p:nvSpPr>
        <p:spPr>
          <a:xfrm>
            <a:off x="4384042" y="5294823"/>
            <a:ext cx="389211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Армирование керамики ГА за счёт МУНТ</a:t>
            </a:r>
            <a:endParaRPr lang="ru-RU" sz="1650" dirty="0"/>
          </a:p>
        </p:txBody>
      </p:sp>
      <p:pic>
        <p:nvPicPr>
          <p:cNvPr id="5" name="Рисунок 4" descr="Назад со сплошной заливкой">
            <a:extLst>
              <a:ext uri="{FF2B5EF4-FFF2-40B4-BE49-F238E27FC236}">
                <a16:creationId xmlns:a16="http://schemas.microsoft.com/office/drawing/2014/main" id="{88A1CFA5-40EF-4F98-88B8-C914590F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37221">
            <a:off x="5542279" y="2162280"/>
            <a:ext cx="1884689" cy="708869"/>
          </a:xfrm>
          <a:prstGeom prst="rect">
            <a:avLst/>
          </a:prstGeom>
        </p:spPr>
      </p:pic>
      <p:pic>
        <p:nvPicPr>
          <p:cNvPr id="11" name="Рисунок 10" descr="Стрелка: небольшой изгиб со сплошной заливкой">
            <a:extLst>
              <a:ext uri="{FF2B5EF4-FFF2-40B4-BE49-F238E27FC236}">
                <a16:creationId xmlns:a16="http://schemas.microsoft.com/office/drawing/2014/main" id="{8DFD5373-4B08-48D8-8DBC-7F6CD87C7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541">
            <a:off x="5566870" y="4038307"/>
            <a:ext cx="1801095" cy="685800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99B2E6B5-1243-432E-AF6B-88027A6D62DF}"/>
              </a:ext>
            </a:extLst>
          </p:cNvPr>
          <p:cNvSpPr txBox="1">
            <a:spLocks/>
          </p:cNvSpPr>
          <p:nvPr/>
        </p:nvSpPr>
        <p:spPr>
          <a:xfrm>
            <a:off x="187637" y="1744765"/>
            <a:ext cx="3580592" cy="3853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37500" lvl="1" indent="0" algn="just">
              <a:buSzPct val="100000"/>
              <a:buNone/>
            </a:pPr>
            <a:r>
              <a:rPr lang="ru-RU" sz="1650" dirty="0" err="1">
                <a:solidFill>
                  <a:schemeClr val="tx1"/>
                </a:solidFill>
              </a:rPr>
              <a:t>Многостенные</a:t>
            </a:r>
            <a:r>
              <a:rPr lang="ru-RU" sz="1650" dirty="0">
                <a:solidFill>
                  <a:schemeClr val="tx1"/>
                </a:solidFill>
              </a:rPr>
              <a:t> углеродные нанотрубки(МУНТ) имеют высокую прочность и малые размеры.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В работе </a:t>
            </a:r>
            <a:r>
              <a:rPr lang="en-US" sz="1650" dirty="0">
                <a:solidFill>
                  <a:schemeClr val="tx1"/>
                </a:solidFill>
              </a:rPr>
              <a:t>[</a:t>
            </a:r>
            <a:r>
              <a:rPr lang="ru-RU" sz="1650" dirty="0">
                <a:solidFill>
                  <a:schemeClr val="tx1"/>
                </a:solidFill>
              </a:rPr>
              <a:t>1</a:t>
            </a:r>
            <a:r>
              <a:rPr lang="en-US" sz="1650" dirty="0">
                <a:solidFill>
                  <a:schemeClr val="tx1"/>
                </a:solidFill>
              </a:rPr>
              <a:t>]</a:t>
            </a:r>
            <a:r>
              <a:rPr lang="ru-RU" sz="1650" dirty="0">
                <a:solidFill>
                  <a:schemeClr val="tx1"/>
                </a:solidFill>
              </a:rPr>
              <a:t> при добавлении МУНТ 0.5 </a:t>
            </a:r>
            <a:r>
              <a:rPr lang="ru-RU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масс.% </a:t>
            </a:r>
            <a:r>
              <a:rPr lang="ru-RU" sz="1650" dirty="0">
                <a:solidFill>
                  <a:schemeClr val="tx1"/>
                </a:solidFill>
              </a:rPr>
              <a:t>повысилась прочность и твёрдость керамики ГА, однако </a:t>
            </a:r>
            <a:r>
              <a:rPr lang="ru-RU" sz="1650" b="1" dirty="0" err="1">
                <a:solidFill>
                  <a:schemeClr val="tx1"/>
                </a:solidFill>
              </a:rPr>
              <a:t>трещиностойкость</a:t>
            </a:r>
            <a:r>
              <a:rPr lang="ru-RU" sz="1650" b="1" dirty="0">
                <a:solidFill>
                  <a:schemeClr val="tx1"/>
                </a:solidFill>
              </a:rPr>
              <a:t> существенно не повысилась.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Необходимо подобрать оптимальное содержание МУНТ, требуется большее количество образцов.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809-B828-46A1-AC69-0E498FC6F671}"/>
              </a:ext>
            </a:extLst>
          </p:cNvPr>
          <p:cNvSpPr txBox="1"/>
          <p:nvPr/>
        </p:nvSpPr>
        <p:spPr>
          <a:xfrm>
            <a:off x="1004760" y="5661877"/>
            <a:ext cx="760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 fontAlgn="base">
              <a:tabLst>
                <a:tab pos="342900" algn="l"/>
              </a:tabLst>
            </a:pP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[1]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Barabashko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S.,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Tkachenko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V., Neiman, A. A., Ponomarev, A. N., &amp;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Rezvanova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A. E. (2020). Variation of Vickers microhardness and compression strength of the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bioceramics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based on hydroxyapatite by adding the multi-walled carbon nanotubes.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Applied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Nanoscience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10(8), P. 2601-2608.</a:t>
            </a:r>
            <a:endParaRPr lang="ru-RU" sz="9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300" dirty="0"/>
              <a:t>Цель работы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5E4C0A-25C1-4019-9F4C-BE34C5C1C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346" y="2775157"/>
            <a:ext cx="7765322" cy="1494584"/>
          </a:xfrm>
        </p:spPr>
        <p:txBody>
          <a:bodyPr>
            <a:normAutofit/>
          </a:bodyPr>
          <a:lstStyle/>
          <a:p>
            <a:pPr indent="342900" algn="just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Разработка компьютерной модели материала и проведение испытаний механических свойств полученной модели, позволяющей снизить количество проводимых экспериментальных процедур.</a:t>
            </a:r>
            <a:endParaRPr lang="ru-RU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ADBFD1-3CF5-4D7B-8518-31E03993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5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65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004" y="870344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Программная среда </a:t>
            </a:r>
            <a:r>
              <a:rPr lang="ru-RU" sz="3300" dirty="0" err="1"/>
              <a:t>Comsol</a:t>
            </a:r>
            <a:r>
              <a:rPr lang="ru-RU" sz="3300" dirty="0"/>
              <a:t> </a:t>
            </a:r>
            <a:r>
              <a:rPr lang="ru-RU" sz="3300" dirty="0" err="1"/>
              <a:t>Multiphysics</a:t>
            </a:r>
            <a:endParaRPr lang="ru-RU" sz="33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D5BE04-A232-420F-9089-CC3C5390E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614" y="1995266"/>
            <a:ext cx="4208051" cy="3441548"/>
          </a:xfrm>
        </p:spPr>
        <p:txBody>
          <a:bodyPr>
            <a:normAutofit fontScale="77500" lnSpcReduction="20000"/>
          </a:bodyPr>
          <a:lstStyle/>
          <a:p>
            <a:pPr marL="27675" indent="0" algn="just">
              <a:buNone/>
            </a:pPr>
            <a:r>
              <a:rPr lang="ru-RU" b="1" dirty="0">
                <a:solidFill>
                  <a:srgbClr val="333333"/>
                </a:solidFill>
              </a:rPr>
              <a:t>Моделируйте реальные системы, устройства и процессы с помощью продуктов компании COMSOL</a:t>
            </a:r>
            <a:r>
              <a:rPr lang="en-US" b="1" dirty="0">
                <a:solidFill>
                  <a:srgbClr val="333333"/>
                </a:solidFill>
              </a:rPr>
              <a:t>:</a:t>
            </a:r>
            <a:endParaRPr lang="ru-RU" b="1" dirty="0">
              <a:solidFill>
                <a:srgbClr val="333333"/>
              </a:solidFill>
            </a:endParaRPr>
          </a:p>
          <a:p>
            <a:pPr marL="0" lvl="1" indent="0" algn="just">
              <a:buNone/>
            </a:pPr>
            <a:r>
              <a:rPr lang="ru-RU" sz="1500" dirty="0">
                <a:solidFill>
                  <a:srgbClr val="585858"/>
                </a:solidFill>
                <a:sym typeface="Wingdings" panose="05000000000000000000" pitchFamily="2" charset="2"/>
              </a:rPr>
              <a:t>	 </a:t>
            </a:r>
            <a:r>
              <a:rPr lang="en-US" sz="2000" dirty="0">
                <a:sym typeface="Wingdings" panose="05000000000000000000" pitchFamily="2" charset="2"/>
              </a:rPr>
              <a:t></a:t>
            </a:r>
            <a:r>
              <a:rPr lang="ru-RU" sz="2000" dirty="0">
                <a:sym typeface="Wingdings" panose="05000000000000000000" pitchFamily="2" charset="2"/>
              </a:rPr>
              <a:t>  </a:t>
            </a:r>
            <a:r>
              <a:rPr lang="ru-RU" sz="2000" dirty="0"/>
              <a:t>Универсальные продукты для численного моделирования на основе передовых методов.</a:t>
            </a:r>
          </a:p>
          <a:p>
            <a:pPr marL="27675" indent="0" algn="just">
              <a:buNone/>
            </a:pPr>
            <a:r>
              <a:rPr lang="ru-RU" dirty="0"/>
              <a:t>	</a:t>
            </a:r>
            <a:r>
              <a:rPr lang="en-US" dirty="0">
                <a:sym typeface="Wingdings" panose="05000000000000000000" pitchFamily="2" charset="2"/>
              </a:rPr>
              <a:t> 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Моделирование полностью сопряженных и отдельных физических процессов.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Полный набор инструментов моделирования, от геометрии до визуализации результатов.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Удобные инструменты создания и доставки приложений для моделирования.</a:t>
            </a:r>
            <a:endParaRPr lang="ru-RU" b="0" i="0" dirty="0">
              <a:effectLst/>
            </a:endParaRPr>
          </a:p>
          <a:p>
            <a:pPr marL="27675" indent="0">
              <a:buNone/>
            </a:pP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D55FAF-F804-4517-958F-03C84A4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6</a:t>
            </a:fld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4A126E-30FD-46D8-9142-27E449E4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0" b="99514" l="6542" r="93250">
                        <a14:foregroundMark x1="9346" y1="25446" x2="7477" y2="83793"/>
                        <a14:foregroundMark x1="7477" y1="83793" x2="16303" y2="89951"/>
                        <a14:foregroundMark x1="16303" y1="89951" x2="25441" y2="87682"/>
                        <a14:foregroundMark x1="25441" y1="87682" x2="63759" y2="90762"/>
                        <a14:foregroundMark x1="63759" y1="90762" x2="66251" y2="89465"/>
                        <a14:foregroundMark x1="69470" y1="54133" x2="69263" y2="98541"/>
                        <a14:foregroundMark x1="69263" y1="98541" x2="81724" y2="99676"/>
                        <a14:foregroundMark x1="81724" y1="99676" x2="90862" y2="97893"/>
                        <a14:foregroundMark x1="90862" y1="97893" x2="89616" y2="83144"/>
                        <a14:foregroundMark x1="89616" y1="83144" x2="90862" y2="69206"/>
                        <a14:foregroundMark x1="90862" y1="69206" x2="86812" y2="56240"/>
                        <a14:foregroundMark x1="86812" y1="56240" x2="70197" y2="55916"/>
                        <a14:foregroundMark x1="83074" y1="77958" x2="74247" y2="82820"/>
                        <a14:foregroundMark x1="74247" y1="82820" x2="79232" y2="94652"/>
                        <a14:foregroundMark x1="79232" y1="94652" x2="82035" y2="81524"/>
                        <a14:foregroundMark x1="84424" y1="97893" x2="72378" y2="97083"/>
                        <a14:foregroundMark x1="72897" y1="80875" x2="83385" y2="69044"/>
                        <a14:foregroundMark x1="11838" y1="88817" x2="7165" y2="76175"/>
                        <a14:foregroundMark x1="7165" y1="76175" x2="7788" y2="17828"/>
                        <a14:foregroundMark x1="7269" y1="18801" x2="15888" y2="14100"/>
                        <a14:foregroundMark x1="15888" y1="14100" x2="19211" y2="14911"/>
                        <a14:foregroundMark x1="18899" y1="14100" x2="37279" y2="11669"/>
                        <a14:foregroundMark x1="37279" y1="11669" x2="59086" y2="14911"/>
                        <a14:foregroundMark x1="60125" y1="14100" x2="78920" y2="10697"/>
                        <a14:foregroundMark x1="78920" y1="10697" x2="83593" y2="22690"/>
                        <a14:foregroundMark x1="83593" y1="22690" x2="84112" y2="51540"/>
                        <a14:foregroundMark x1="68328" y1="55916" x2="68432" y2="97893"/>
                        <a14:foregroundMark x1="41952" y1="93679" x2="44652" y2="97569"/>
                        <a14:foregroundMark x1="9865" y1="87844" x2="7996" y2="84441"/>
                        <a14:foregroundMark x1="76636" y1="53809" x2="86397" y2="53647"/>
                        <a14:foregroundMark x1="86397" y1="53647" x2="91381" y2="67423"/>
                        <a14:foregroundMark x1="91381" y1="67423" x2="91693" y2="92058"/>
                        <a14:foregroundMark x1="80893" y1="51540" x2="86501" y2="50891"/>
                        <a14:foregroundMark x1="88474" y1="51540" x2="90862" y2="52512"/>
                        <a14:foregroundMark x1="68120" y1="52512" x2="68744" y2="59643"/>
                        <a14:foregroundMark x1="69367" y1="52350" x2="78089" y2="51540"/>
                        <a14:foregroundMark x1="67186" y1="55592" x2="67705" y2="65154"/>
                        <a14:foregroundMark x1="67186" y1="65964" x2="67497" y2="80065"/>
                        <a14:foregroundMark x1="67497" y1="80065" x2="66667" y2="83468"/>
                        <a14:foregroundMark x1="67809" y1="82010" x2="67394" y2="92545"/>
                        <a14:foregroundMark x1="67705" y1="93517" x2="67705" y2="99514"/>
                        <a14:foregroundMark x1="93043" y1="97569" x2="93354" y2="84279"/>
                        <a14:foregroundMark x1="6542" y1="32253" x2="6854" y2="18152"/>
                        <a14:foregroundMark x1="6854" y1="18152" x2="13915" y2="13614"/>
                      </a14:backgroundRemoval>
                    </a14:imgEffect>
                  </a14:imgLayer>
                </a14:imgProps>
              </a:ext>
            </a:extLst>
          </a:blip>
          <a:srcRect t="11757" b="-52"/>
          <a:stretch/>
        </p:blipFill>
        <p:spPr>
          <a:xfrm>
            <a:off x="4587336" y="2427154"/>
            <a:ext cx="4556664" cy="2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5218" y="649995"/>
            <a:ext cx="7765322" cy="972459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C23341-441E-4C2E-831F-C21FEC2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7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311142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структура образца</a:t>
            </a:r>
            <a:endParaRPr lang="ru-RU" sz="1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FF7B8-5862-4DF0-AD7C-9748E3664B7B}"/>
              </a:ext>
            </a:extLst>
          </p:cNvPr>
          <p:cNvSpPr txBox="1"/>
          <p:nvPr/>
        </p:nvSpPr>
        <p:spPr>
          <a:xfrm>
            <a:off x="3427093" y="4876190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материала</a:t>
            </a:r>
            <a:endParaRPr lang="ru-RU" sz="16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09144-2818-43B7-B050-302E0CC75B4D}"/>
              </a:ext>
            </a:extLst>
          </p:cNvPr>
          <p:cNvSpPr txBox="1"/>
          <p:nvPr/>
        </p:nvSpPr>
        <p:spPr>
          <a:xfrm>
            <a:off x="6526070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Генерация конечно-элементной сетки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7E97A6-2D46-4E1E-8216-8D2E37E0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20" y="2322966"/>
            <a:ext cx="3698804" cy="25532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F8DA03-13C7-468A-A907-8834AED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29" y="1783651"/>
            <a:ext cx="2207199" cy="37030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F24E1-3CA5-42ED-ACCC-B51706FB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070" y="1783651"/>
            <a:ext cx="2207200" cy="37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2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8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5658922" y="5434975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Настройка решателя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CC662-E6D8-4224-B799-C79DA0ED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08" y="1791663"/>
            <a:ext cx="3705401" cy="36679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8D7E29-46FD-4141-BCC5-E9974E86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4" y="1791663"/>
            <a:ext cx="2248682" cy="3667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5BA30-FF83-4A39-B934-D1C00656CC00}"/>
              </a:ext>
            </a:extLst>
          </p:cNvPr>
          <p:cNvSpPr txBox="1"/>
          <p:nvPr/>
        </p:nvSpPr>
        <p:spPr>
          <a:xfrm>
            <a:off x="1032558" y="5434975"/>
            <a:ext cx="24889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Реализован модуль </a:t>
            </a:r>
            <a:r>
              <a:rPr lang="ru-RU" sz="16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“Механика конструкций”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30918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96293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9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283905" y="5548815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Компьютерная модель керамического материала ГА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441DB5-A08E-4ECD-9154-3429A7615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783"/>
            <a:ext cx="2713856" cy="31015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FBE193C-47DE-46FB-8B58-084FCCAD5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387" y="1966783"/>
            <a:ext cx="2713855" cy="31015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797482-0A27-43EF-8DC0-FE835C825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267" y="1966781"/>
            <a:ext cx="2713855" cy="31015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7180750-16FE-4C53-864F-2E2949D20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09" y="1967618"/>
            <a:ext cx="2712391" cy="3099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0DF166-128D-4351-89ED-CF11F1E78F6E}"/>
              </a:ext>
            </a:extLst>
          </p:cNvPr>
          <p:cNvSpPr txBox="1"/>
          <p:nvPr/>
        </p:nvSpPr>
        <p:spPr>
          <a:xfrm>
            <a:off x="869847" y="5016758"/>
            <a:ext cx="974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2C225-08FD-4E2F-A55E-531DC69FC51E}"/>
              </a:ext>
            </a:extLst>
          </p:cNvPr>
          <p:cNvSpPr txBox="1"/>
          <p:nvPr/>
        </p:nvSpPr>
        <p:spPr>
          <a:xfrm>
            <a:off x="2836928" y="5042324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57466-DB01-409A-B532-EA6E9459001B}"/>
              </a:ext>
            </a:extLst>
          </p:cNvPr>
          <p:cNvSpPr txBox="1"/>
          <p:nvPr/>
        </p:nvSpPr>
        <p:spPr>
          <a:xfrm>
            <a:off x="4949550" y="5046613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BBDF3-40A0-43A8-91E0-E029CFEFD36D}"/>
              </a:ext>
            </a:extLst>
          </p:cNvPr>
          <p:cNvSpPr txBox="1"/>
          <p:nvPr/>
        </p:nvSpPr>
        <p:spPr>
          <a:xfrm>
            <a:off x="7079843" y="5048938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2904687398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1165</TotalTime>
  <Words>1170</Words>
  <Application>Microsoft Office PowerPoint</Application>
  <PresentationFormat>Экран (4:3)</PresentationFormat>
  <Paragraphs>94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Times New Roman</vt:lpstr>
      <vt:lpstr>Wingdings 2</vt:lpstr>
      <vt:lpstr>Ретро</vt:lpstr>
      <vt:lpstr>МОДЕЛИРОВАНИЕ РАСПРОСТРАНЕНИЯ ТРЕЩИН В КЕРАМИКЕ ИЗ ГИДРОКСИАПАТИТА    </vt:lpstr>
      <vt:lpstr>Актуальность</vt:lpstr>
      <vt:lpstr>Гидроксиапатит(ГА)</vt:lpstr>
      <vt:lpstr>Улучшение свойств ГА</vt:lpstr>
      <vt:lpstr>Цель работы</vt:lpstr>
      <vt:lpstr>Программная среда Comsol Multiphysics</vt:lpstr>
      <vt:lpstr>Построение компьютерной модели керамического материала ГА</vt:lpstr>
      <vt:lpstr>Построение компьютерной модели керамического материала ГА</vt:lpstr>
      <vt:lpstr>Результаты работы</vt:lpstr>
      <vt:lpstr>Результаты работы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процесса разработки ПО Проект ГПО КСУП-1807</dc:title>
  <dc:creator>Екатерина</dc:creator>
  <cp:lastModifiedBy>Gleb B</cp:lastModifiedBy>
  <cp:revision>95</cp:revision>
  <dcterms:created xsi:type="dcterms:W3CDTF">2020-12-15T10:38:18Z</dcterms:created>
  <dcterms:modified xsi:type="dcterms:W3CDTF">2022-06-03T05:29:49Z</dcterms:modified>
</cp:coreProperties>
</file>